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8EBA9F-7244-4D20-9C64-C80760E9EBAF}">
  <a:tblStyle styleId="{B38EBA9F-7244-4D20-9C64-C80760E9EB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1"/>
    <p:restoredTop sz="94663"/>
  </p:normalViewPr>
  <p:slideViewPr>
    <p:cSldViewPr snapToGrid="0">
      <p:cViewPr varScale="1">
        <p:scale>
          <a:sx n="156" d="100"/>
          <a:sy n="156" d="100"/>
        </p:scale>
        <p:origin x="5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2.com/products/orientdb/pricing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4a022b645_1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4a022b645_1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4a022b645_1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4a022b645_1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Teleporter for orientDB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4158fedb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4158fedb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Teleporter for orientDB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4a022b645_1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4a022b645_1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4f2ac197d_4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4f2ac197d_4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405aa46d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405aa46d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4a022b645_1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4a022b645_1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4a022b645_1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4a022b645_1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4a022b645_1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4a022b645_1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4b213f5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4b213f5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4a022b645_1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4a022b645_1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4083ca7f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4083ca7f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4a022b645_1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4a022b645_1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4f2ac197d_4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4f2ac197d_4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4a022b645_1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4a022b645_1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4a022b645_1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4a022b645_1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4a022b645_1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4a022b645_1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4083ca7f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4083ca7f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4a022b645_1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4a022b645_1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4083ca7f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4083ca7f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4a022b645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4a022b645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https://www.g2.com/products/orientdb/pricing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4083ca7f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4083ca7f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4b213f5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4b213f5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4083ca7f0_7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84083ca7f0_7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OrientDB deployed in the cloud by trusted cloud providers and does not have it’s own in-house Cloud deployment.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vs. Enterprise, as Zoey spoke about before.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4b213f55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4b213f55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Ranked third as of 2017; Ranked 9th in 2019; Ranked 12th in 2020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80K downloads/month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4f2ac197d_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4f2ac197d_4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4b213f55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4b213f55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4f2ac197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4f2ac197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4a022b645_1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4a022b645_1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3633b21bd_0_3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3633b21bd_0_3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4a022b645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4a022b645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4a022b645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4a022b645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4a022b645_1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4a022b645_1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4a022b645_1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4a022b645_1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67275" y="4317425"/>
            <a:ext cx="1811150" cy="8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1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070850"/>
            <a:ext cx="85206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Font typeface="Helvetica Neue"/>
              <a:buChar char="○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Font typeface="Helvetica Neue"/>
              <a:buChar char="■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" name="Google Shape;22;p4"/>
          <p:cNvCxnSpPr/>
          <p:nvPr/>
        </p:nvCxnSpPr>
        <p:spPr>
          <a:xfrm rot="10800000" flipH="1">
            <a:off x="431550" y="881075"/>
            <a:ext cx="8280900" cy="13800"/>
          </a:xfrm>
          <a:prstGeom prst="straightConnector1">
            <a:avLst/>
          </a:prstGeom>
          <a:noFill/>
          <a:ln w="9525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32850" y="4317425"/>
            <a:ext cx="1811150" cy="8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32850" y="4317425"/>
            <a:ext cx="1811150" cy="8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9445325/is-there-any-reason-not-to-use-orientdb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g2.com/products/orientdb/pricing" TargetMode="External"/><Relationship Id="rId4" Type="http://schemas.openxmlformats.org/officeDocument/2006/relationships/hyperlink" Target="https://www.quora.com/Is-there-any-reason-not-to-use-OrientDB-Is-there-any-reason-to-opt-for-MongoDB-or-Neo4j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dFDFnNtavesSnkVltpoFmiA2IsAHvb48?usp=sharing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0" y="0"/>
            <a:ext cx="914400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250375" y="2571750"/>
            <a:ext cx="4735200" cy="13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5:  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Dinesh Padmanabhan, Michael Pagan,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Noah Feldman, Zoey Zhao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7900" y="381188"/>
            <a:ext cx="4448175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11700" y="1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311700" y="1309150"/>
            <a:ext cx="4365300" cy="3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b="1" dirty="0">
                <a:solidFill>
                  <a:schemeClr val="lt1"/>
                </a:solidFill>
              </a:rPr>
              <a:t>Server operating systems</a:t>
            </a:r>
            <a:endParaRPr dirty="0">
              <a:solidFill>
                <a:schemeClr val="lt1"/>
              </a:solidFill>
            </a:endParaRPr>
          </a:p>
          <a:p>
            <a:pPr marL="914400" lvl="1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</a:pPr>
            <a:r>
              <a:rPr lang="en" sz="1700" dirty="0">
                <a:solidFill>
                  <a:schemeClr val="lt1"/>
                </a:solidFill>
              </a:rPr>
              <a:t>Any OS that implements the JVM</a:t>
            </a:r>
            <a:endParaRPr sz="17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b="1" dirty="0">
                <a:solidFill>
                  <a:schemeClr val="lt1"/>
                </a:solidFill>
              </a:rPr>
              <a:t>Concurrency</a:t>
            </a:r>
            <a:endParaRPr b="1" dirty="0">
              <a:solidFill>
                <a:schemeClr val="lt1"/>
              </a:solidFill>
            </a:endParaRPr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</a:pPr>
            <a:r>
              <a:rPr lang="en" sz="1700" dirty="0">
                <a:solidFill>
                  <a:schemeClr val="lt1"/>
                </a:solidFill>
              </a:rPr>
              <a:t>Multi Version Concurrency Control</a:t>
            </a:r>
            <a:endParaRPr sz="1700" dirty="0">
              <a:solidFill>
                <a:schemeClr val="lt1"/>
              </a:solidFill>
            </a:endParaRPr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</a:pPr>
            <a:r>
              <a:rPr lang="en" sz="1700" dirty="0">
                <a:solidFill>
                  <a:schemeClr val="lt1"/>
                </a:solidFill>
              </a:rPr>
              <a:t>Optimistic -Supported</a:t>
            </a:r>
            <a:endParaRPr sz="1700" dirty="0">
              <a:solidFill>
                <a:schemeClr val="lt1"/>
              </a:solidFill>
            </a:endParaRPr>
          </a:p>
          <a:p>
            <a:pPr marL="1371600" lvl="2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</a:pPr>
            <a:r>
              <a:rPr lang="en" sz="1700" dirty="0">
                <a:solidFill>
                  <a:schemeClr val="lt1"/>
                </a:solidFill>
              </a:rPr>
              <a:t>BEGIN - MODIFY - VALIDATE - COMMIT</a:t>
            </a:r>
            <a:endParaRPr sz="1700" dirty="0">
              <a:solidFill>
                <a:schemeClr val="lt1"/>
              </a:solidFill>
            </a:endParaRPr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</a:pPr>
            <a:r>
              <a:rPr lang="en" sz="1700" dirty="0">
                <a:solidFill>
                  <a:schemeClr val="lt1"/>
                </a:solidFill>
              </a:rPr>
              <a:t>Pessimistic - Not Supported</a:t>
            </a:r>
            <a:endParaRPr sz="1700" dirty="0"/>
          </a:p>
        </p:txBody>
      </p:sp>
      <p:sp>
        <p:nvSpPr>
          <p:cNvPr id="125" name="Google Shape;125;p22"/>
          <p:cNvSpPr txBox="1"/>
          <p:nvPr/>
        </p:nvSpPr>
        <p:spPr>
          <a:xfrm>
            <a:off x="5110400" y="1309150"/>
            <a:ext cx="3624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Durability</a:t>
            </a: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Helvetica Neue"/>
              <a:buChar char="○"/>
            </a:pPr>
            <a:r>
              <a:rPr lang="en" sz="1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Fail Over</a:t>
            </a:r>
            <a:endParaRPr sz="1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○"/>
            </a:pPr>
            <a:r>
              <a:rPr lang="en" sz="1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Auto-recovery</a:t>
            </a:r>
            <a:endParaRPr sz="1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Support for SQL</a:t>
            </a: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Helvetica Neue"/>
              <a:buChar char="○"/>
            </a:pPr>
            <a:r>
              <a:rPr lang="en" sz="1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Compression, indexes, query interface, stored procedure views</a:t>
            </a:r>
            <a:endParaRPr sz="1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311700" y="1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Characteristics </a:t>
            </a:r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311700" y="1255575"/>
            <a:ext cx="4734600" cy="328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Char char="●"/>
            </a:pPr>
            <a:r>
              <a:rPr lang="en" sz="2200" b="1"/>
              <a:t>Multiple-Model</a:t>
            </a:r>
            <a:endParaRPr sz="2200" b="1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 multi-model database is designed to support multi data models against a single, integrated backend. Document, graph, relational, and key-value models are examples of data models that may be supported by a multi-model database.</a:t>
            </a:r>
            <a:endParaRPr sz="22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2425" y="1378375"/>
            <a:ext cx="3062776" cy="27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311700" y="1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Characteristics 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311700" y="1070850"/>
            <a:ext cx="4472100" cy="29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Char char="●"/>
            </a:pPr>
            <a:r>
              <a:rPr lang="en" sz="2200" b="1"/>
              <a:t>Teleporter</a:t>
            </a:r>
            <a:r>
              <a:rPr lang="en" sz="2200"/>
              <a:t>:</a:t>
            </a:r>
            <a:endParaRPr sz="22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OrientDB Teleporter is a tool that synchronizes a RDBMS to OrientDB database. It allows relational databases to be quickly imported into OrientDB in a few simple steps.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200"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100" y="1215375"/>
            <a:ext cx="3287023" cy="313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60600" y="2002500"/>
            <a:ext cx="9022800" cy="11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/>
              <a:t>OrientDB Compared to Other Databases</a:t>
            </a:r>
            <a:endParaRPr sz="34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Google Shape;149;p26"/>
          <p:cNvGraphicFramePr/>
          <p:nvPr/>
        </p:nvGraphicFramePr>
        <p:xfrm>
          <a:off x="143425" y="108810"/>
          <a:ext cx="8857125" cy="4830780"/>
        </p:xfrm>
        <a:graphic>
          <a:graphicData uri="http://schemas.openxmlformats.org/drawingml/2006/table">
            <a:tbl>
              <a:tblPr>
                <a:noFill/>
                <a:tableStyleId>{B38EBA9F-7244-4D20-9C64-C80760E9EBAF}</a:tableStyleId>
              </a:tblPr>
              <a:tblGrid>
                <a:gridCol w="243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1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6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OrientDB Capabilities</a:t>
                      </a:r>
                      <a:endParaRPr sz="1100"/>
                    </a:p>
                  </a:txBody>
                  <a:tcPr marL="91425" marR="91425" marT="91425" marB="91425"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OrientDB</a:t>
                      </a:r>
                      <a:endParaRPr sz="1100"/>
                    </a:p>
                  </a:txBody>
                  <a:tcPr marL="91425" marR="91425" marT="91425" marB="91425"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MongoDB</a:t>
                      </a:r>
                      <a:endParaRPr sz="1100"/>
                    </a:p>
                  </a:txBody>
                  <a:tcPr marL="91425" marR="91425" marT="91425" marB="91425"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Neo4J</a:t>
                      </a:r>
                      <a:endParaRPr sz="1100"/>
                    </a:p>
                  </a:txBody>
                  <a:tcPr marL="91425" marR="91425" marT="91425" marB="91425"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MYSQL</a:t>
                      </a:r>
                      <a:endParaRPr sz="1100"/>
                    </a:p>
                  </a:txBody>
                  <a:tcPr marL="91425" marR="91425" marT="91425" marB="91425">
                    <a:solidFill>
                      <a:srgbClr val="F6B2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Operational Database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Graph Database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Document Database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Object-Oriented Concepts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Shema-full, schema-less. Schema-mix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SQL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Linked Documents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sz="2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Custom Data Types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sz="2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6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Embedded Documents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sz="2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311700" y="1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body" idx="1"/>
          </p:nvPr>
        </p:nvSpPr>
        <p:spPr>
          <a:xfrm>
            <a:off x="311700" y="1070850"/>
            <a:ext cx="85206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156" name="Google Shape;156;p27"/>
          <p:cNvGraphicFramePr/>
          <p:nvPr/>
        </p:nvGraphicFramePr>
        <p:xfrm>
          <a:off x="138475" y="140972"/>
          <a:ext cx="8867025" cy="4867395"/>
        </p:xfrm>
        <a:graphic>
          <a:graphicData uri="http://schemas.openxmlformats.org/drawingml/2006/table">
            <a:tbl>
              <a:tblPr>
                <a:noFill/>
                <a:tableStyleId>{B38EBA9F-7244-4D20-9C64-C80760E9EBAF}</a:tableStyleId>
              </a:tblPr>
              <a:tblGrid>
                <a:gridCol w="301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OrientDB Features</a:t>
                      </a:r>
                      <a:endParaRPr sz="1100"/>
                    </a:p>
                  </a:txBody>
                  <a:tcPr marL="91425" marR="91425" marT="91425" marB="91425"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OrientDB</a:t>
                      </a:r>
                      <a:endParaRPr sz="1100"/>
                    </a:p>
                  </a:txBody>
                  <a:tcPr marL="91425" marR="91425" marT="91425" marB="91425"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MongoDB</a:t>
                      </a:r>
                      <a:endParaRPr sz="1100"/>
                    </a:p>
                  </a:txBody>
                  <a:tcPr marL="91425" marR="91425" marT="91425" marB="91425"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Neo4J</a:t>
                      </a:r>
                      <a:endParaRPr sz="1100"/>
                    </a:p>
                  </a:txBody>
                  <a:tcPr marL="91425" marR="91425" marT="91425" marB="91425"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MYSQL</a:t>
                      </a:r>
                      <a:endParaRPr sz="1100"/>
                    </a:p>
                  </a:txBody>
                  <a:tcPr marL="91425" marR="91425" marT="91425" marB="91425">
                    <a:solidFill>
                      <a:srgbClr val="F6B2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 and Role &amp; Record Security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Record and Level Locking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ACID Transaction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8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Multi-Master Zero Configure Replication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3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Sharding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Server Slide Functions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Native HTTP Rest/JSON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Embedded Without Restrictions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 and Role &amp; Record Security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</a:txBody>
                  <a:tcPr marL="91425" marR="91425" marT="91425" marB="91425">
                    <a:solidFill>
                      <a:srgbClr val="A2C4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311700" y="1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Competitive Advantages</a:t>
            </a:r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body" idx="1"/>
          </p:nvPr>
        </p:nvSpPr>
        <p:spPr>
          <a:xfrm>
            <a:off x="311700" y="1229575"/>
            <a:ext cx="85206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Powerful</a:t>
            </a:r>
            <a:endParaRPr sz="2000" b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Scales linearly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ACID compliant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High Efficiency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Flexible</a:t>
            </a:r>
            <a:endParaRPr sz="2000" b="1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“The first multi-model open source NoSQL database”</a:t>
            </a: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Graphs</a:t>
            </a: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Documents, key/value, reactive, object-oriented, and geospatial models</a:t>
            </a:r>
            <a:endParaRPr sz="2000"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6143" y="1002075"/>
            <a:ext cx="1836157" cy="21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311700" y="1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Drawbacks</a:t>
            </a:r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1"/>
          </p:nvPr>
        </p:nvSpPr>
        <p:spPr>
          <a:xfrm>
            <a:off x="311700" y="1070850"/>
            <a:ext cx="85206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Bugs</a:t>
            </a:r>
            <a:endParaRPr sz="2100" b="1"/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Char char="●"/>
            </a:pPr>
            <a:r>
              <a:rPr lang="en" sz="2100"/>
              <a:t>Periods of low stability</a:t>
            </a:r>
            <a:endParaRPr sz="2100"/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Char char="●"/>
            </a:pPr>
            <a:r>
              <a:rPr lang="en" sz="2100"/>
              <a:t>Breakdown of accessibility</a:t>
            </a:r>
            <a:endParaRPr sz="2100"/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Char char="●"/>
            </a:pPr>
            <a:r>
              <a:rPr lang="en" sz="2100"/>
              <a:t>Dropped Transactions - reports of dropped financial transactions</a:t>
            </a:r>
            <a:endParaRPr sz="2100"/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Char char="●"/>
            </a:pPr>
            <a:r>
              <a:rPr lang="en" sz="2100"/>
              <a:t>Security Exploit with null password</a:t>
            </a:r>
            <a:endParaRPr sz="21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1"/>
                </a:solidFill>
              </a:rPr>
              <a:t>Magnifying issues</a:t>
            </a:r>
            <a:endParaRPr sz="2100"/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Char char="●"/>
            </a:pPr>
            <a:r>
              <a:rPr lang="en" sz="2100"/>
              <a:t>Preference to new features over fixing bugs</a:t>
            </a:r>
            <a:endParaRPr sz="2100"/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Char char="●"/>
            </a:pPr>
            <a:r>
              <a:rPr lang="en" sz="2100"/>
              <a:t>Poor Documentation</a:t>
            </a:r>
            <a:endParaRPr sz="2100"/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●"/>
            </a:pPr>
            <a:r>
              <a:rPr lang="en" sz="2100">
                <a:solidFill>
                  <a:srgbClr val="FFFFFF"/>
                </a:solidFill>
              </a:rPr>
              <a:t>Can be difficult for beginners</a:t>
            </a:r>
            <a:endParaRPr sz="2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311700" y="1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Cases</a:t>
            </a:r>
            <a:endParaRPr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body" idx="1"/>
          </p:nvPr>
        </p:nvSpPr>
        <p:spPr>
          <a:xfrm>
            <a:off x="4724400" y="1095475"/>
            <a:ext cx="4421100" cy="15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Features:</a:t>
            </a:r>
            <a:endParaRPr b="1"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●"/>
            </a:pPr>
            <a:r>
              <a:rPr lang="en" dirty="0"/>
              <a:t>Scales linearly and efficiently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●"/>
            </a:pPr>
            <a:r>
              <a:rPr lang="en" dirty="0"/>
              <a:t>Allows both graphs and documents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●"/>
            </a:pPr>
            <a:r>
              <a:rPr lang="en" dirty="0"/>
              <a:t>Can support ACID</a:t>
            </a:r>
            <a:endParaRPr dirty="0"/>
          </a:p>
        </p:txBody>
      </p:sp>
      <p:sp>
        <p:nvSpPr>
          <p:cNvPr id="176" name="Google Shape;176;p30"/>
          <p:cNvSpPr txBox="1"/>
          <p:nvPr/>
        </p:nvSpPr>
        <p:spPr>
          <a:xfrm>
            <a:off x="273450" y="1042500"/>
            <a:ext cx="4383900" cy="21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Specializations:</a:t>
            </a: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In-place preparation for varied data models</a:t>
            </a:r>
            <a:endParaRPr sz="18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Multi-model projects</a:t>
            </a:r>
            <a:endParaRPr sz="18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series</a:t>
            </a:r>
            <a:endParaRPr sz="18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Chat rooms</a:t>
            </a:r>
            <a:endParaRPr sz="18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Queue systems</a:t>
            </a:r>
            <a:endParaRPr dirty="0"/>
          </a:p>
        </p:txBody>
      </p:sp>
      <p:sp>
        <p:nvSpPr>
          <p:cNvPr id="177" name="Google Shape;177;p30"/>
          <p:cNvSpPr txBox="1"/>
          <p:nvPr/>
        </p:nvSpPr>
        <p:spPr>
          <a:xfrm>
            <a:off x="311700" y="3299375"/>
            <a:ext cx="80511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Best Case:</a:t>
            </a: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full nature of the project is unknown, but is likely to involve relational datasets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variety of features may be needed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ACID compliance may be required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title"/>
          </p:nvPr>
        </p:nvSpPr>
        <p:spPr>
          <a:xfrm>
            <a:off x="311700" y="1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 Use Cases </a:t>
            </a:r>
            <a:endParaRPr dirty="0"/>
          </a:p>
        </p:txBody>
      </p:sp>
      <p:sp>
        <p:nvSpPr>
          <p:cNvPr id="183" name="Google Shape;183;p31"/>
          <p:cNvSpPr txBox="1">
            <a:spLocks noGrp="1"/>
          </p:cNvSpPr>
          <p:nvPr>
            <p:ph type="body" idx="1"/>
          </p:nvPr>
        </p:nvSpPr>
        <p:spPr>
          <a:xfrm>
            <a:off x="311700" y="1336075"/>
            <a:ext cx="8322300" cy="12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The strengths don’t help when:</a:t>
            </a:r>
            <a:endParaRPr b="1"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●"/>
            </a:pPr>
            <a:r>
              <a:rPr lang="en" dirty="0"/>
              <a:t>The project is limited in scope and has a known size from the start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dirty="0">
                <a:solidFill>
                  <a:srgbClr val="FFFFFF"/>
                </a:solidFill>
              </a:rPr>
              <a:t>The project requires only one model of data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dirty="0">
                <a:solidFill>
                  <a:srgbClr val="FFFFFF"/>
                </a:solidFill>
              </a:rPr>
              <a:t>The amount of data is relatively small</a:t>
            </a:r>
            <a:endParaRPr dirty="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31"/>
          <p:cNvSpPr txBox="1">
            <a:spLocks noGrp="1"/>
          </p:cNvSpPr>
          <p:nvPr>
            <p:ph type="body" idx="1"/>
          </p:nvPr>
        </p:nvSpPr>
        <p:spPr>
          <a:xfrm>
            <a:off x="311700" y="3102475"/>
            <a:ext cx="4557300" cy="102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The weaknesses hurt most when:</a:t>
            </a:r>
            <a:endParaRPr b="1"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dirty="0"/>
              <a:t>The project is mission critical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dirty="0">
                <a:solidFill>
                  <a:srgbClr val="FFFFFF"/>
                </a:solidFill>
              </a:rPr>
              <a:t>Your coding time and skills are limited</a:t>
            </a:r>
            <a:endParaRPr dirty="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5252125" y="3102475"/>
            <a:ext cx="3247500" cy="92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Example:</a:t>
            </a:r>
            <a:endParaRPr sz="2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Medical Records</a:t>
            </a:r>
            <a:endParaRPr sz="27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1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00" y="1188425"/>
            <a:ext cx="4689000" cy="42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Introduction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 dirty="0">
                <a:solidFill>
                  <a:srgbClr val="FFFFFF"/>
                </a:solidFill>
              </a:rPr>
              <a:t>Key Concepts</a:t>
            </a:r>
            <a:endParaRPr sz="1800"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 dirty="0">
                <a:solidFill>
                  <a:srgbClr val="FFFFFF"/>
                </a:solidFill>
              </a:rPr>
              <a:t>Architecture Overview</a:t>
            </a:r>
            <a:endParaRPr sz="1800"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 dirty="0">
                <a:solidFill>
                  <a:srgbClr val="FFFFFF"/>
                </a:solidFill>
              </a:rPr>
              <a:t>Features &amp; Methods</a:t>
            </a:r>
            <a:endParaRPr sz="1800"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 dirty="0">
                <a:solidFill>
                  <a:srgbClr val="FFFFFF"/>
                </a:solidFill>
              </a:rPr>
              <a:t>Specific Characteristics</a:t>
            </a:r>
            <a:br>
              <a:rPr lang="en" sz="1800" dirty="0">
                <a:solidFill>
                  <a:srgbClr val="FFFFFF"/>
                </a:solidFill>
              </a:rPr>
            </a:br>
            <a:endParaRPr sz="1800"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Comparisons to other databases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 dirty="0">
                <a:solidFill>
                  <a:srgbClr val="FFFFFF"/>
                </a:solidFill>
              </a:rPr>
              <a:t>When TO use &amp; NOT use </a:t>
            </a:r>
            <a:r>
              <a:rPr lang="en" sz="1800" dirty="0" err="1">
                <a:solidFill>
                  <a:srgbClr val="FFFFFF"/>
                </a:solidFill>
              </a:rPr>
              <a:t>OrientDB</a:t>
            </a:r>
            <a:endParaRPr sz="1800"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 dirty="0">
                <a:solidFill>
                  <a:srgbClr val="FFFFFF"/>
                </a:solidFill>
              </a:rPr>
              <a:t>Advantages and Drawbacks</a:t>
            </a:r>
            <a:br>
              <a:rPr lang="en" sz="1800" dirty="0">
                <a:solidFill>
                  <a:srgbClr val="FFFFFF"/>
                </a:solidFill>
              </a:rPr>
            </a:br>
            <a:endParaRPr sz="1800"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Current users</a:t>
            </a:r>
            <a:endParaRPr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 dirty="0">
                <a:solidFill>
                  <a:srgbClr val="FFFFFF"/>
                </a:solidFill>
              </a:rPr>
              <a:t>Important Clients</a:t>
            </a:r>
            <a:endParaRPr sz="1800" dirty="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 dirty="0">
                <a:solidFill>
                  <a:srgbClr val="FFFFFF"/>
                </a:solidFill>
              </a:rPr>
              <a:t>Case Studies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270400" y="1188425"/>
            <a:ext cx="3000000" cy="24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Setup options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○"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Licensing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○"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Pricing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○"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 based options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○"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Market metrics</a:t>
            </a:r>
            <a:b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b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Current Users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>
            <a:spLocks noGrp="1"/>
          </p:cNvSpPr>
          <p:nvPr>
            <p:ph type="title"/>
          </p:nvPr>
        </p:nvSpPr>
        <p:spPr>
          <a:xfrm>
            <a:off x="311700" y="1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Industries</a:t>
            </a:r>
            <a:endParaRPr/>
          </a:p>
        </p:txBody>
      </p:sp>
      <p:sp>
        <p:nvSpPr>
          <p:cNvPr id="196" name="Google Shape;196;p33"/>
          <p:cNvSpPr txBox="1">
            <a:spLocks noGrp="1"/>
          </p:cNvSpPr>
          <p:nvPr>
            <p:ph type="body" idx="1"/>
          </p:nvPr>
        </p:nvSpPr>
        <p:spPr>
          <a:xfrm>
            <a:off x="354125" y="1309150"/>
            <a:ext cx="5306400" cy="245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25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Entertainment</a:t>
            </a:r>
            <a:endParaRPr sz="3100"/>
          </a:p>
          <a:p>
            <a:pPr marL="457200" lvl="0" indent="-425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Technology</a:t>
            </a:r>
            <a:endParaRPr sz="3100"/>
          </a:p>
          <a:p>
            <a:pPr marL="457200" lvl="0" indent="-425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Government</a:t>
            </a:r>
            <a:endParaRPr sz="3100"/>
          </a:p>
          <a:p>
            <a:pPr marL="457200" lvl="0" indent="-425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Health</a:t>
            </a:r>
            <a:endParaRPr sz="3100"/>
          </a:p>
          <a:p>
            <a:pPr marL="457200" lvl="0" indent="-425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Finance</a:t>
            </a:r>
            <a:endParaRPr sz="3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>
            <a:spLocks noGrp="1"/>
          </p:cNvSpPr>
          <p:nvPr>
            <p:ph type="title"/>
          </p:nvPr>
        </p:nvSpPr>
        <p:spPr>
          <a:xfrm>
            <a:off x="311700" y="1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Key Customers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 rotWithShape="1">
          <a:blip r:embed="rId3">
            <a:alphaModFix/>
          </a:blip>
          <a:srcRect t="2327" r="74468" b="86117"/>
          <a:stretch/>
        </p:blipFill>
        <p:spPr>
          <a:xfrm>
            <a:off x="219100" y="1217874"/>
            <a:ext cx="1362899" cy="5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 rotWithShape="1">
          <a:blip r:embed="rId3">
            <a:alphaModFix/>
          </a:blip>
          <a:srcRect l="2387" t="13071" r="76632" b="73046"/>
          <a:stretch/>
        </p:blipFill>
        <p:spPr>
          <a:xfrm>
            <a:off x="445963" y="1797358"/>
            <a:ext cx="1119926" cy="61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 rotWithShape="1">
          <a:blip r:embed="rId3">
            <a:alphaModFix/>
          </a:blip>
          <a:srcRect t="27124" r="74468" b="56934"/>
          <a:stretch/>
        </p:blipFill>
        <p:spPr>
          <a:xfrm>
            <a:off x="1459225" y="3459372"/>
            <a:ext cx="1362899" cy="701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/>
          <p:cNvPicPr preferRelativeResize="0"/>
          <p:nvPr/>
        </p:nvPicPr>
        <p:blipFill rotWithShape="1">
          <a:blip r:embed="rId3">
            <a:alphaModFix/>
          </a:blip>
          <a:srcRect l="-1709" t="41561" r="74272" b="49210"/>
          <a:stretch/>
        </p:blipFill>
        <p:spPr>
          <a:xfrm>
            <a:off x="2283500" y="2844046"/>
            <a:ext cx="1464527" cy="40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 rotWithShape="1">
          <a:blip r:embed="rId3">
            <a:alphaModFix/>
          </a:blip>
          <a:srcRect t="50122" r="75744" b="40649"/>
          <a:stretch/>
        </p:blipFill>
        <p:spPr>
          <a:xfrm>
            <a:off x="1985550" y="1217870"/>
            <a:ext cx="1294802" cy="40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4"/>
          <p:cNvPicPr preferRelativeResize="0"/>
          <p:nvPr/>
        </p:nvPicPr>
        <p:blipFill rotWithShape="1">
          <a:blip r:embed="rId3">
            <a:alphaModFix/>
          </a:blip>
          <a:srcRect t="59651" r="75744" b="27335"/>
          <a:stretch/>
        </p:blipFill>
        <p:spPr>
          <a:xfrm>
            <a:off x="1985550" y="1816470"/>
            <a:ext cx="1294802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t="72839" r="75744" b="11220"/>
          <a:stretch/>
        </p:blipFill>
        <p:spPr>
          <a:xfrm>
            <a:off x="4372550" y="1730609"/>
            <a:ext cx="1294802" cy="701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4"/>
          <p:cNvPicPr preferRelativeResize="0"/>
          <p:nvPr/>
        </p:nvPicPr>
        <p:blipFill rotWithShape="1">
          <a:blip r:embed="rId3">
            <a:alphaModFix/>
          </a:blip>
          <a:srcRect t="90771" r="75744"/>
          <a:stretch/>
        </p:blipFill>
        <p:spPr>
          <a:xfrm>
            <a:off x="690750" y="2580877"/>
            <a:ext cx="1294802" cy="40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4"/>
          <p:cNvPicPr preferRelativeResize="0"/>
          <p:nvPr/>
        </p:nvPicPr>
        <p:blipFill rotWithShape="1">
          <a:blip r:embed="rId3">
            <a:alphaModFix/>
          </a:blip>
          <a:srcRect l="26901" t="3785" r="50503" b="86986"/>
          <a:stretch/>
        </p:blipFill>
        <p:spPr>
          <a:xfrm>
            <a:off x="4070000" y="2666050"/>
            <a:ext cx="1206076" cy="40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 rotWithShape="1">
          <a:blip r:embed="rId3">
            <a:alphaModFix/>
          </a:blip>
          <a:srcRect l="28923" t="12396" r="54513" b="71664"/>
          <a:stretch/>
        </p:blipFill>
        <p:spPr>
          <a:xfrm>
            <a:off x="3141526" y="3705049"/>
            <a:ext cx="884100" cy="701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 rotWithShape="1">
          <a:blip r:embed="rId3">
            <a:alphaModFix/>
          </a:blip>
          <a:srcRect l="31242" t="30896" r="55336" b="61546"/>
          <a:stretch/>
        </p:blipFill>
        <p:spPr>
          <a:xfrm>
            <a:off x="2822125" y="3320447"/>
            <a:ext cx="716398" cy="332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l="28386" t="42850" r="52364" b="48876"/>
          <a:stretch/>
        </p:blipFill>
        <p:spPr>
          <a:xfrm>
            <a:off x="3921000" y="3416446"/>
            <a:ext cx="1027524" cy="36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 rotWithShape="1">
          <a:blip r:embed="rId3">
            <a:alphaModFix/>
          </a:blip>
          <a:srcRect l="28412" t="52687" r="53109" b="39755"/>
          <a:stretch/>
        </p:blipFill>
        <p:spPr>
          <a:xfrm>
            <a:off x="2975850" y="4584295"/>
            <a:ext cx="986348" cy="3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4"/>
          <p:cNvPicPr preferRelativeResize="0"/>
          <p:nvPr/>
        </p:nvPicPr>
        <p:blipFill rotWithShape="1">
          <a:blip r:embed="rId3">
            <a:alphaModFix/>
          </a:blip>
          <a:srcRect l="27912" t="63524" r="51107" b="27246"/>
          <a:stretch/>
        </p:blipFill>
        <p:spPr>
          <a:xfrm>
            <a:off x="4345025" y="3922844"/>
            <a:ext cx="1119925" cy="40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4"/>
          <p:cNvPicPr preferRelativeResize="0"/>
          <p:nvPr/>
        </p:nvPicPr>
        <p:blipFill rotWithShape="1">
          <a:blip r:embed="rId3">
            <a:alphaModFix/>
          </a:blip>
          <a:srcRect l="27415" t="75330" r="52371" b="17112"/>
          <a:stretch/>
        </p:blipFill>
        <p:spPr>
          <a:xfrm>
            <a:off x="1267200" y="4406544"/>
            <a:ext cx="1079023" cy="3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l="27907" t="84061" r="52843" b="6019"/>
          <a:stretch/>
        </p:blipFill>
        <p:spPr>
          <a:xfrm>
            <a:off x="5276075" y="2959209"/>
            <a:ext cx="1027524" cy="43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 rotWithShape="1">
          <a:blip r:embed="rId3">
            <a:alphaModFix/>
          </a:blip>
          <a:srcRect l="52706" t="2742" r="27079" b="82329"/>
          <a:stretch/>
        </p:blipFill>
        <p:spPr>
          <a:xfrm>
            <a:off x="5934825" y="3385162"/>
            <a:ext cx="1079023" cy="65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 rotWithShape="1">
          <a:blip r:embed="rId3">
            <a:alphaModFix/>
          </a:blip>
          <a:srcRect l="52826" t="18910" r="26959" b="71169"/>
          <a:stretch/>
        </p:blipFill>
        <p:spPr>
          <a:xfrm>
            <a:off x="5504575" y="4116323"/>
            <a:ext cx="1079023" cy="43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 rotWithShape="1">
          <a:blip r:embed="rId3">
            <a:alphaModFix/>
          </a:blip>
          <a:srcRect l="53817" t="30191" r="28572" b="55926"/>
          <a:stretch/>
        </p:blipFill>
        <p:spPr>
          <a:xfrm>
            <a:off x="6795450" y="2639247"/>
            <a:ext cx="939975" cy="61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4"/>
          <p:cNvPicPr preferRelativeResize="0"/>
          <p:nvPr/>
        </p:nvPicPr>
        <p:blipFill rotWithShape="1">
          <a:blip r:embed="rId3">
            <a:alphaModFix/>
          </a:blip>
          <a:srcRect l="52349" t="45799" r="26670" b="42645"/>
          <a:stretch/>
        </p:blipFill>
        <p:spPr>
          <a:xfrm>
            <a:off x="7604225" y="3459371"/>
            <a:ext cx="1119926" cy="5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 rotWithShape="1">
          <a:blip r:embed="rId3">
            <a:alphaModFix/>
          </a:blip>
          <a:srcRect l="56043" t="60720" r="30536" b="27095"/>
          <a:stretch/>
        </p:blipFill>
        <p:spPr>
          <a:xfrm>
            <a:off x="6303599" y="1554608"/>
            <a:ext cx="716398" cy="53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4"/>
          <p:cNvPicPr preferRelativeResize="0"/>
          <p:nvPr/>
        </p:nvPicPr>
        <p:blipFill rotWithShape="1">
          <a:blip r:embed="rId3">
            <a:alphaModFix/>
          </a:blip>
          <a:srcRect l="52072" t="74856" r="27713" b="18224"/>
          <a:stretch/>
        </p:blipFill>
        <p:spPr>
          <a:xfrm>
            <a:off x="7890975" y="1726406"/>
            <a:ext cx="1079023" cy="3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l="53185" t="85072" r="27564" b="9879"/>
          <a:stretch/>
        </p:blipFill>
        <p:spPr>
          <a:xfrm>
            <a:off x="6934450" y="2082943"/>
            <a:ext cx="1027524" cy="2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 rotWithShape="1">
          <a:blip r:embed="rId3">
            <a:alphaModFix/>
          </a:blip>
          <a:srcRect l="54547" t="91727" r="30819" b="715"/>
          <a:stretch/>
        </p:blipFill>
        <p:spPr>
          <a:xfrm>
            <a:off x="5736875" y="2228449"/>
            <a:ext cx="781124" cy="3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 rotWithShape="1">
          <a:blip r:embed="rId3">
            <a:alphaModFix/>
          </a:blip>
          <a:srcRect l="79786" t="3250" r="4654" b="84564"/>
          <a:stretch/>
        </p:blipFill>
        <p:spPr>
          <a:xfrm>
            <a:off x="3356750" y="1852975"/>
            <a:ext cx="884100" cy="570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 rotWithShape="1">
          <a:blip r:embed="rId3">
            <a:alphaModFix/>
          </a:blip>
          <a:srcRect l="78353" t="15952" r="3168" b="72492"/>
          <a:stretch/>
        </p:blipFill>
        <p:spPr>
          <a:xfrm>
            <a:off x="8067625" y="2202698"/>
            <a:ext cx="986348" cy="5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 rotWithShape="1">
          <a:blip r:embed="rId3">
            <a:alphaModFix/>
          </a:blip>
          <a:srcRect l="79020" t="28361" r="2501" b="63365"/>
          <a:stretch/>
        </p:blipFill>
        <p:spPr>
          <a:xfrm>
            <a:off x="358413" y="3731225"/>
            <a:ext cx="986348" cy="36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 rotWithShape="1">
          <a:blip r:embed="rId3">
            <a:alphaModFix/>
          </a:blip>
          <a:srcRect l="77406" t="37984" r="818" b="55096"/>
          <a:stretch/>
        </p:blipFill>
        <p:spPr>
          <a:xfrm>
            <a:off x="182425" y="3159608"/>
            <a:ext cx="1162324" cy="3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 rotWithShape="1">
          <a:blip r:embed="rId3">
            <a:alphaModFix/>
          </a:blip>
          <a:srcRect l="78199" t="45373" r="820" b="45398"/>
          <a:stretch/>
        </p:blipFill>
        <p:spPr>
          <a:xfrm>
            <a:off x="1985550" y="2305100"/>
            <a:ext cx="1119926" cy="40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 rotWithShape="1">
          <a:blip r:embed="rId3">
            <a:alphaModFix/>
          </a:blip>
          <a:srcRect l="76976" t="56026" r="2043" b="39761"/>
          <a:stretch/>
        </p:blipFill>
        <p:spPr>
          <a:xfrm>
            <a:off x="3683900" y="1231130"/>
            <a:ext cx="1604575" cy="2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l="79524" t="60875" r="4916" b="24196"/>
          <a:stretch/>
        </p:blipFill>
        <p:spPr>
          <a:xfrm>
            <a:off x="182437" y="4362424"/>
            <a:ext cx="830498" cy="65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 rotWithShape="1">
          <a:blip r:embed="rId3">
            <a:alphaModFix/>
          </a:blip>
          <a:srcRect l="79019" t="76852" r="5422" b="14874"/>
          <a:stretch/>
        </p:blipFill>
        <p:spPr>
          <a:xfrm>
            <a:off x="4634450" y="4568544"/>
            <a:ext cx="830498" cy="36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5100" y="1071509"/>
            <a:ext cx="986325" cy="48309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4575" y="1007575"/>
            <a:ext cx="1027525" cy="54007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>
            <a:spLocks noGrp="1"/>
          </p:cNvSpPr>
          <p:nvPr>
            <p:ph type="title"/>
          </p:nvPr>
        </p:nvSpPr>
        <p:spPr>
          <a:xfrm>
            <a:off x="311700" y="1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Case Study 1: Wanda Group - 99Bill</a:t>
            </a:r>
            <a:endParaRPr dirty="0"/>
          </a:p>
        </p:txBody>
      </p:sp>
      <p:sp>
        <p:nvSpPr>
          <p:cNvPr id="241" name="Google Shape;241;p35"/>
          <p:cNvSpPr txBox="1">
            <a:spLocks noGrp="1"/>
          </p:cNvSpPr>
          <p:nvPr>
            <p:ph type="body" idx="1"/>
          </p:nvPr>
        </p:nvSpPr>
        <p:spPr>
          <a:xfrm>
            <a:off x="519925" y="1798775"/>
            <a:ext cx="6004500" cy="24015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</a:rPr>
              <a:t>99Bill Corporation is a leading independent third- party payment service provider in China. It ranked 380th on Fortune Global, offers a comprehensive suite of convenient electronic payment solutions to (more than one million) merchant partners. 99Bill’s services enable electronic payment transactions via kiosks, Internet, mobile phone, and point-of-sale devices across the country. Its services work with three billion domestic and international bank cards, including VISA and MasterCard</a:t>
            </a:r>
            <a:r>
              <a:rPr lang="en" sz="1600" dirty="0">
                <a:solidFill>
                  <a:srgbClr val="2C417A"/>
                </a:solidFill>
              </a:rPr>
              <a:t>.</a:t>
            </a:r>
            <a:endParaRPr sz="1600" dirty="0"/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425" y="1253300"/>
            <a:ext cx="2487000" cy="220954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5"/>
          <p:cNvSpPr txBox="1"/>
          <p:nvPr/>
        </p:nvSpPr>
        <p:spPr>
          <a:xfrm>
            <a:off x="367400" y="1116900"/>
            <a:ext cx="248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endParaRPr sz="2800" b="1" dirty="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311700" y="1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Case Study 1: Wanda Group - 99Bill</a:t>
            </a:r>
            <a:endParaRPr dirty="0"/>
          </a:p>
        </p:txBody>
      </p:sp>
      <p:sp>
        <p:nvSpPr>
          <p:cNvPr id="249" name="Google Shape;249;p36"/>
          <p:cNvSpPr txBox="1">
            <a:spLocks noGrp="1"/>
          </p:cNvSpPr>
          <p:nvPr>
            <p:ph type="body" idx="1"/>
          </p:nvPr>
        </p:nvSpPr>
        <p:spPr>
          <a:xfrm>
            <a:off x="311700" y="1052275"/>
            <a:ext cx="54075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spcBef>
                <a:spcPts val="1800"/>
              </a:spcBef>
              <a:spcAft>
                <a:spcPts val="0"/>
              </a:spcAft>
              <a:buSzPts val="1800"/>
              <a:buNone/>
            </a:pPr>
            <a:r>
              <a:rPr lang="en" sz="2700" b="1" dirty="0"/>
              <a:t>Challenges</a:t>
            </a:r>
          </a:p>
          <a:p>
            <a:pPr marL="457200" lvl="0" indent="-342900" algn="l" rtl="0">
              <a:spcBef>
                <a:spcPts val="18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Fraudulent Transactions are inevitable and cause ongoing challenges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Existing RDBMS was too SLOW and EXPENSIVE to catch fraudulent ecommerce payments transactions as they are </a:t>
            </a:r>
            <a:r>
              <a:rPr lang="en" dirty="0" err="1"/>
              <a:t>occuring</a:t>
            </a:r>
            <a:r>
              <a:rPr lang="en" dirty="0"/>
              <a:t>, rather than after the fact.</a:t>
            </a:r>
            <a:endParaRPr dirty="0"/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9200" y="1392650"/>
            <a:ext cx="3168800" cy="23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311700" y="1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Case Study 1: Wanda Group - 99Bill</a:t>
            </a:r>
            <a:endParaRPr dirty="0"/>
          </a:p>
        </p:txBody>
      </p:sp>
      <p:sp>
        <p:nvSpPr>
          <p:cNvPr id="256" name="Google Shape;256;p37"/>
          <p:cNvSpPr txBox="1">
            <a:spLocks noGrp="1"/>
          </p:cNvSpPr>
          <p:nvPr>
            <p:ph type="body" idx="1"/>
          </p:nvPr>
        </p:nvSpPr>
        <p:spPr>
          <a:xfrm>
            <a:off x="311700" y="1070850"/>
            <a:ext cx="5583900" cy="387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spcAft>
                <a:spcPts val="0"/>
              </a:spcAft>
              <a:buSzPts val="1800"/>
              <a:buNone/>
            </a:pPr>
            <a:r>
              <a:rPr lang="en" sz="2700" b="1" dirty="0"/>
              <a:t>Benefits</a:t>
            </a: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20% INCREASE in Fraud Detection</a:t>
            </a:r>
            <a:endParaRPr b="1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500" dirty="0">
                <a:solidFill>
                  <a:schemeClr val="lt2"/>
                </a:solidFill>
              </a:rPr>
              <a:t>“</a:t>
            </a:r>
            <a:r>
              <a:rPr lang="en" sz="1500" dirty="0" err="1">
                <a:solidFill>
                  <a:schemeClr val="lt2"/>
                </a:solidFill>
              </a:rPr>
              <a:t>OrientDB</a:t>
            </a:r>
            <a:r>
              <a:rPr lang="en" sz="1500" dirty="0">
                <a:solidFill>
                  <a:schemeClr val="lt2"/>
                </a:solidFill>
              </a:rPr>
              <a:t> can do in milliseconds what our RDBMS could never     do. With it, we are much more effective at catching fraudulent activity in real time.” -- </a:t>
            </a:r>
            <a:r>
              <a:rPr lang="en" sz="1500" dirty="0" err="1">
                <a:solidFill>
                  <a:schemeClr val="lt2"/>
                </a:solidFill>
              </a:rPr>
              <a:t>Kisho</a:t>
            </a:r>
            <a:r>
              <a:rPr lang="en" sz="1500" dirty="0">
                <a:solidFill>
                  <a:schemeClr val="lt2"/>
                </a:solidFill>
              </a:rPr>
              <a:t> Dai, Team Lead</a:t>
            </a:r>
            <a:br>
              <a:rPr lang="en" sz="1400" dirty="0">
                <a:solidFill>
                  <a:schemeClr val="lt2"/>
                </a:solidFill>
              </a:rPr>
            </a:br>
            <a:endParaRPr sz="1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400% FASTER</a:t>
            </a:r>
            <a:endParaRPr b="1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500" dirty="0"/>
              <a:t>Queries are 400% faster than market leading RDBMS</a:t>
            </a:r>
            <a:br>
              <a:rPr lang="en" sz="1500" dirty="0"/>
            </a:br>
            <a:endParaRPr sz="15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EASY</a:t>
            </a:r>
            <a:endParaRPr b="1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500" dirty="0" err="1"/>
              <a:t>OrientDB</a:t>
            </a:r>
            <a:r>
              <a:rPr lang="en" sz="1500" dirty="0"/>
              <a:t> is easy to use and there is no learning cost because developers already know SQL and JDBC </a:t>
            </a:r>
            <a:endParaRPr sz="1500" dirty="0"/>
          </a:p>
        </p:txBody>
      </p:sp>
      <p:pic>
        <p:nvPicPr>
          <p:cNvPr id="257" name="Google Shape;2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9475" y="1337825"/>
            <a:ext cx="2529200" cy="18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>
            <a:spLocks noGrp="1"/>
          </p:cNvSpPr>
          <p:nvPr>
            <p:ph type="title"/>
          </p:nvPr>
        </p:nvSpPr>
        <p:spPr>
          <a:xfrm>
            <a:off x="311700" y="1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Case Study 2: </a:t>
            </a:r>
            <a:r>
              <a:rPr lang="en" dirty="0" err="1"/>
              <a:t>BiG</a:t>
            </a:r>
            <a:r>
              <a:rPr lang="en" dirty="0"/>
              <a:t> Consultancy</a:t>
            </a:r>
            <a:endParaRPr dirty="0"/>
          </a:p>
        </p:txBody>
      </p:sp>
      <p:sp>
        <p:nvSpPr>
          <p:cNvPr id="263" name="Google Shape;263;p38"/>
          <p:cNvSpPr txBox="1">
            <a:spLocks noGrp="1"/>
          </p:cNvSpPr>
          <p:nvPr>
            <p:ph type="body" idx="1"/>
          </p:nvPr>
        </p:nvSpPr>
        <p:spPr>
          <a:xfrm>
            <a:off x="311700" y="1070850"/>
            <a:ext cx="85206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 b="1" dirty="0" err="1"/>
              <a:t>BiG</a:t>
            </a:r>
            <a:r>
              <a:rPr lang="en" sz="2800" b="1" dirty="0"/>
              <a:t> Consultancy</a:t>
            </a:r>
            <a:endParaRPr sz="2800"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900" dirty="0"/>
              <a:t>A London-based consulting company that specializes in helping companies successfully deploy data strategies and technologies. They deal with real-time and high-volume streaming data, leverage the new wave of machine learning technologies or and transform businesses into a data-driven enterprise to solve their problems.</a:t>
            </a:r>
            <a:endParaRPr sz="1900" dirty="0"/>
          </a:p>
        </p:txBody>
      </p:sp>
      <p:pic>
        <p:nvPicPr>
          <p:cNvPr id="264" name="Google Shape;2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325" y="3505800"/>
            <a:ext cx="2691350" cy="13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>
            <a:spLocks noGrp="1"/>
          </p:cNvSpPr>
          <p:nvPr>
            <p:ph type="title"/>
          </p:nvPr>
        </p:nvSpPr>
        <p:spPr>
          <a:xfrm>
            <a:off x="311700" y="1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Case Study 2: </a:t>
            </a:r>
            <a:r>
              <a:rPr lang="en" dirty="0" err="1"/>
              <a:t>BiG</a:t>
            </a:r>
            <a:r>
              <a:rPr lang="en" dirty="0"/>
              <a:t> Consultancy</a:t>
            </a:r>
            <a:endParaRPr dirty="0"/>
          </a:p>
        </p:txBody>
      </p:sp>
      <p:sp>
        <p:nvSpPr>
          <p:cNvPr id="270" name="Google Shape;270;p39"/>
          <p:cNvSpPr txBox="1">
            <a:spLocks noGrp="1"/>
          </p:cNvSpPr>
          <p:nvPr>
            <p:ph type="body" idx="1"/>
          </p:nvPr>
        </p:nvSpPr>
        <p:spPr>
          <a:xfrm>
            <a:off x="445675" y="1022700"/>
            <a:ext cx="85206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Challenges</a:t>
            </a:r>
            <a:endParaRPr sz="2800" b="1" dirty="0"/>
          </a:p>
          <a:p>
            <a:pPr marL="457200" lvl="0" indent="-400050" algn="l" rtl="0">
              <a:spcBef>
                <a:spcPts val="1600"/>
              </a:spcBef>
              <a:spcAft>
                <a:spcPts val="0"/>
              </a:spcAft>
              <a:buSzPts val="2700"/>
              <a:buChar char="●"/>
            </a:pPr>
            <a:r>
              <a:rPr lang="en" sz="2700" dirty="0"/>
              <a:t>T</a:t>
            </a:r>
            <a:r>
              <a:rPr lang="en" sz="2400" dirty="0"/>
              <a:t>he ability to work with high velocity, schema-free, big data</a:t>
            </a:r>
            <a:br>
              <a:rPr lang="en" sz="2400" dirty="0"/>
            </a:b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Collaborative filtering to understand intents of individuals interacting with their business</a:t>
            </a:r>
            <a:br>
              <a:rPr lang="en" sz="2400" dirty="0"/>
            </a:b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High scalability</a:t>
            </a:r>
            <a:endParaRPr sz="2400" dirty="0"/>
          </a:p>
        </p:txBody>
      </p:sp>
      <p:pic>
        <p:nvPicPr>
          <p:cNvPr id="271" name="Google Shape;2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1293" y="488791"/>
            <a:ext cx="1924982" cy="1067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>
            <a:spLocks noGrp="1"/>
          </p:cNvSpPr>
          <p:nvPr>
            <p:ph type="title"/>
          </p:nvPr>
        </p:nvSpPr>
        <p:spPr>
          <a:xfrm>
            <a:off x="311700" y="1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Case Study 2: </a:t>
            </a:r>
            <a:r>
              <a:rPr lang="en" dirty="0" err="1"/>
              <a:t>BiG</a:t>
            </a:r>
            <a:r>
              <a:rPr lang="en" dirty="0"/>
              <a:t> Consultancy</a:t>
            </a:r>
            <a:endParaRPr dirty="0"/>
          </a:p>
        </p:txBody>
      </p:sp>
      <p:sp>
        <p:nvSpPr>
          <p:cNvPr id="277" name="Google Shape;277;p40"/>
          <p:cNvSpPr txBox="1">
            <a:spLocks noGrp="1"/>
          </p:cNvSpPr>
          <p:nvPr>
            <p:ph type="body" idx="1"/>
          </p:nvPr>
        </p:nvSpPr>
        <p:spPr>
          <a:xfrm>
            <a:off x="445675" y="1022700"/>
            <a:ext cx="85206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Benefits</a:t>
            </a:r>
            <a:endParaRPr sz="2800" b="1" dirty="0"/>
          </a:p>
          <a:p>
            <a:pPr marL="457200" lvl="0" indent="-3683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 dirty="0">
                <a:solidFill>
                  <a:srgbClr val="FFFFFF"/>
                </a:solidFill>
              </a:rPr>
              <a:t>Significant increases in money invested into businesses raising on the </a:t>
            </a:r>
            <a:r>
              <a:rPr lang="en" sz="2200" dirty="0" err="1">
                <a:solidFill>
                  <a:srgbClr val="FFFFFF"/>
                </a:solidFill>
              </a:rPr>
              <a:t>Crowdcube</a:t>
            </a:r>
            <a:r>
              <a:rPr lang="en" sz="2200" dirty="0">
                <a:solidFill>
                  <a:srgbClr val="FFFFFF"/>
                </a:solidFill>
              </a:rPr>
              <a:t> crowdfunding platform.</a:t>
            </a:r>
            <a:br>
              <a:rPr lang="en" sz="2200" dirty="0">
                <a:solidFill>
                  <a:srgbClr val="FFFFFF"/>
                </a:solidFill>
              </a:rPr>
            </a:br>
            <a:endParaRPr sz="2200" dirty="0">
              <a:solidFill>
                <a:srgbClr val="FFFFFF"/>
              </a:solidFill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 dirty="0">
                <a:solidFill>
                  <a:srgbClr val="FFFFFF"/>
                </a:solidFill>
              </a:rPr>
              <a:t>Increased average click through rate on their site by 25%</a:t>
            </a:r>
            <a:br>
              <a:rPr lang="en" sz="2200" dirty="0">
                <a:solidFill>
                  <a:srgbClr val="FFFFFF"/>
                </a:solidFill>
              </a:rPr>
            </a:br>
            <a:endParaRPr sz="2200" dirty="0">
              <a:solidFill>
                <a:srgbClr val="FFFFFF"/>
              </a:solidFill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 dirty="0">
                <a:solidFill>
                  <a:srgbClr val="FFFFFF"/>
                </a:solidFill>
              </a:rPr>
              <a:t>In one case when comparing the hyper-personalization made possible by </a:t>
            </a:r>
            <a:r>
              <a:rPr lang="en" sz="2200" dirty="0" err="1">
                <a:solidFill>
                  <a:srgbClr val="FFFFFF"/>
                </a:solidFill>
              </a:rPr>
              <a:t>OrientDB</a:t>
            </a:r>
            <a:r>
              <a:rPr lang="en" sz="2200" dirty="0">
                <a:solidFill>
                  <a:srgbClr val="FFFFFF"/>
                </a:solidFill>
              </a:rPr>
              <a:t>, </a:t>
            </a:r>
            <a:r>
              <a:rPr lang="en" sz="2200" dirty="0" err="1">
                <a:solidFill>
                  <a:srgbClr val="FFFFFF"/>
                </a:solidFill>
              </a:rPr>
              <a:t>BiG</a:t>
            </a:r>
            <a:r>
              <a:rPr lang="en" sz="2200" dirty="0">
                <a:solidFill>
                  <a:srgbClr val="FFFFFF"/>
                </a:solidFill>
              </a:rPr>
              <a:t> saw a 56% increase in click-through-rates, which amounts to £8.26 vs. £0.22 investment made per email recipient</a:t>
            </a:r>
            <a:endParaRPr sz="2200" dirty="0"/>
          </a:p>
        </p:txBody>
      </p:sp>
      <p:pic>
        <p:nvPicPr>
          <p:cNvPr id="5" name="Google Shape;271;p39">
            <a:extLst>
              <a:ext uri="{FF2B5EF4-FFF2-40B4-BE49-F238E27FC236}">
                <a16:creationId xmlns:a16="http://schemas.microsoft.com/office/drawing/2014/main" id="{48765205-F127-8C41-81EF-049D2C309D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1293" y="488791"/>
            <a:ext cx="1924982" cy="1067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1"/>
          <p:cNvSpPr txBox="1">
            <a:spLocks noGrp="1"/>
          </p:cNvSpPr>
          <p:nvPr>
            <p:ph type="title"/>
          </p:nvPr>
        </p:nvSpPr>
        <p:spPr>
          <a:xfrm>
            <a:off x="311700" y="1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Licensing and Pricing Models</a:t>
            </a:r>
            <a:endParaRPr/>
          </a:p>
        </p:txBody>
      </p:sp>
      <p:sp>
        <p:nvSpPr>
          <p:cNvPr id="284" name="Google Shape;284;p41"/>
          <p:cNvSpPr txBox="1">
            <a:spLocks noGrp="1"/>
          </p:cNvSpPr>
          <p:nvPr>
            <p:ph type="body" idx="1"/>
          </p:nvPr>
        </p:nvSpPr>
        <p:spPr>
          <a:xfrm>
            <a:off x="311700" y="1070850"/>
            <a:ext cx="43224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Community edition is FREE for any user, even the Commercial version. No hidden restrictions.</a:t>
            </a: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         </a:t>
            </a:r>
            <a:r>
              <a:rPr lang="en" sz="2000" b="1" u="sng" dirty="0"/>
              <a:t>Apache 2 license</a:t>
            </a:r>
            <a:endParaRPr sz="2000" b="1" u="sng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Enterprise edition:</a:t>
            </a:r>
            <a:endParaRPr sz="2000"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Included with any Subscription package( Contact Sales for Pricing). 45 days Trial for Development only. </a:t>
            </a: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         </a:t>
            </a:r>
            <a:r>
              <a:rPr lang="en" sz="2000" b="1" u="sng" dirty="0"/>
              <a:t>Commercial license</a:t>
            </a:r>
            <a:endParaRPr sz="2000" b="1" u="sng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85" name="Google Shape;2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575" y="975370"/>
            <a:ext cx="3972026" cy="3331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709775" y="2150850"/>
            <a:ext cx="791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Is it possible to have a database that is FAST, SCALABLE, FLEXIBLE all at the same time?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2"/>
          <p:cNvSpPr txBox="1">
            <a:spLocks noGrp="1"/>
          </p:cNvSpPr>
          <p:nvPr>
            <p:ph type="title"/>
          </p:nvPr>
        </p:nvSpPr>
        <p:spPr>
          <a:xfrm>
            <a:off x="311700" y="1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Cloud-based OrientDB</a:t>
            </a:r>
            <a:endParaRPr/>
          </a:p>
        </p:txBody>
      </p:sp>
      <p:sp>
        <p:nvSpPr>
          <p:cNvPr id="291" name="Google Shape;291;p42"/>
          <p:cNvSpPr txBox="1">
            <a:spLocks noGrp="1"/>
          </p:cNvSpPr>
          <p:nvPr>
            <p:ph type="body" idx="1"/>
          </p:nvPr>
        </p:nvSpPr>
        <p:spPr>
          <a:xfrm>
            <a:off x="311700" y="1375650"/>
            <a:ext cx="85206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OrientDB can be deployed in the cloud</a:t>
            </a:r>
            <a:endParaRPr sz="2900"/>
          </a:p>
          <a:p>
            <a:pPr marL="914400" lvl="1" indent="-412750" algn="l" rtl="0">
              <a:spcBef>
                <a:spcPts val="0"/>
              </a:spcBef>
              <a:spcAft>
                <a:spcPts val="0"/>
              </a:spcAft>
              <a:buSzPts val="2900"/>
              <a:buChar char="○"/>
            </a:pPr>
            <a:r>
              <a:rPr lang="en" sz="2900"/>
              <a:t>Cloud services provide:</a:t>
            </a:r>
            <a:endParaRPr sz="2900"/>
          </a:p>
          <a:p>
            <a:pPr marL="1371600" lvl="2" indent="-412750" algn="l" rtl="0">
              <a:spcBef>
                <a:spcPts val="0"/>
              </a:spcBef>
              <a:spcAft>
                <a:spcPts val="0"/>
              </a:spcAft>
              <a:buSzPts val="2900"/>
              <a:buChar char="■"/>
            </a:pPr>
            <a:r>
              <a:rPr lang="en" sz="2900"/>
              <a:t>Upward scalability</a:t>
            </a:r>
            <a:endParaRPr sz="2900"/>
          </a:p>
          <a:p>
            <a:pPr marL="1371600" lvl="2" indent="-412750" algn="l" rtl="0">
              <a:spcBef>
                <a:spcPts val="0"/>
              </a:spcBef>
              <a:spcAft>
                <a:spcPts val="0"/>
              </a:spcAft>
              <a:buSzPts val="2900"/>
              <a:buChar char="■"/>
            </a:pPr>
            <a:r>
              <a:rPr lang="en" sz="2900"/>
              <a:t>Seamless configuration</a:t>
            </a:r>
            <a:endParaRPr sz="2900"/>
          </a:p>
          <a:p>
            <a:pPr marL="1371600" lvl="2" indent="-412750" algn="l" rtl="0">
              <a:spcBef>
                <a:spcPts val="0"/>
              </a:spcBef>
              <a:spcAft>
                <a:spcPts val="0"/>
              </a:spcAft>
              <a:buSzPts val="2900"/>
              <a:buChar char="■"/>
            </a:pPr>
            <a:r>
              <a:rPr lang="en" sz="2900"/>
              <a:t>Reliable security</a:t>
            </a:r>
            <a:endParaRPr sz="29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/>
          </p:nvPr>
        </p:nvSpPr>
        <p:spPr>
          <a:xfrm>
            <a:off x="311700" y="1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OrientDB Cloud Pricing</a:t>
            </a:r>
            <a:endParaRPr/>
          </a:p>
        </p:txBody>
      </p:sp>
      <p:sp>
        <p:nvSpPr>
          <p:cNvPr id="297" name="Google Shape;297;p43"/>
          <p:cNvSpPr txBox="1">
            <a:spLocks noGrp="1"/>
          </p:cNvSpPr>
          <p:nvPr>
            <p:ph type="body" idx="1"/>
          </p:nvPr>
        </p:nvSpPr>
        <p:spPr>
          <a:xfrm>
            <a:off x="311700" y="1070850"/>
            <a:ext cx="85206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OrientDB’s price in the cloud is contingent on the:</a:t>
            </a:r>
            <a:endParaRPr sz="2700"/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" sz="2500"/>
              <a:t>Cloud service provider </a:t>
            </a:r>
            <a:endParaRPr sz="2500"/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" sz="2500"/>
              <a:t>Instance type</a:t>
            </a:r>
            <a:endParaRPr sz="2500"/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" sz="2500"/>
              <a:t>Location</a:t>
            </a:r>
            <a:endParaRPr sz="2500"/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</a:pPr>
            <a:r>
              <a:rPr lang="en" sz="2500">
                <a:solidFill>
                  <a:schemeClr val="lt1"/>
                </a:solidFill>
              </a:rPr>
              <a:t>Tier - Community or Enterprise</a:t>
            </a:r>
            <a:endParaRPr sz="2500">
              <a:solidFill>
                <a:schemeClr val="lt1"/>
              </a:solidFill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98" name="Google Shape;2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75" y="3978375"/>
            <a:ext cx="1878750" cy="10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9525" y="3374713"/>
            <a:ext cx="2482325" cy="12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5325" y="4120650"/>
            <a:ext cx="2628375" cy="94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5050" y="3734925"/>
            <a:ext cx="1984976" cy="67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2900" y="3900562"/>
            <a:ext cx="1811100" cy="11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>
            <a:spLocks noGrp="1"/>
          </p:cNvSpPr>
          <p:nvPr>
            <p:ph type="title"/>
          </p:nvPr>
        </p:nvSpPr>
        <p:spPr>
          <a:xfrm>
            <a:off x="311700" y="1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metrics</a:t>
            </a:r>
            <a:endParaRPr/>
          </a:p>
        </p:txBody>
      </p:sp>
      <p:pic>
        <p:nvPicPr>
          <p:cNvPr id="308" name="Google Shape;3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040" y="1094950"/>
            <a:ext cx="7775883" cy="49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4"/>
          <p:cNvPicPr preferRelativeResize="0"/>
          <p:nvPr/>
        </p:nvPicPr>
        <p:blipFill rotWithShape="1">
          <a:blip r:embed="rId4">
            <a:alphaModFix/>
          </a:blip>
          <a:srcRect b="29691"/>
          <a:stretch/>
        </p:blipFill>
        <p:spPr>
          <a:xfrm>
            <a:off x="684032" y="1586511"/>
            <a:ext cx="7775894" cy="26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4"/>
          <p:cNvSpPr/>
          <p:nvPr/>
        </p:nvSpPr>
        <p:spPr>
          <a:xfrm>
            <a:off x="684000" y="3629639"/>
            <a:ext cx="7776000" cy="192300"/>
          </a:xfrm>
          <a:prstGeom prst="rect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4"/>
          <p:cNvSpPr txBox="1"/>
          <p:nvPr/>
        </p:nvSpPr>
        <p:spPr>
          <a:xfrm>
            <a:off x="1083875" y="4191525"/>
            <a:ext cx="69762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“10X faster than rivals!”</a:t>
            </a:r>
            <a:endParaRPr sz="3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>
            <a:spLocks noGrp="1"/>
          </p:cNvSpPr>
          <p:nvPr>
            <p:ph type="title"/>
          </p:nvPr>
        </p:nvSpPr>
        <p:spPr>
          <a:xfrm>
            <a:off x="311700" y="1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17" name="Google Shape;317;p45"/>
          <p:cNvSpPr txBox="1">
            <a:spLocks noGrp="1"/>
          </p:cNvSpPr>
          <p:nvPr>
            <p:ph type="body" idx="1"/>
          </p:nvPr>
        </p:nvSpPr>
        <p:spPr>
          <a:xfrm>
            <a:off x="311700" y="1070850"/>
            <a:ext cx="85206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lang="en" sz="2700">
                <a:solidFill>
                  <a:schemeClr val="lt1"/>
                </a:solidFill>
              </a:rPr>
              <a:t>OrientDB is:</a:t>
            </a:r>
            <a:endParaRPr sz="2700">
              <a:solidFill>
                <a:schemeClr val="lt1"/>
              </a:solidFill>
            </a:endParaRPr>
          </a:p>
          <a:p>
            <a:pPr marL="914400" lvl="1" indent="-4000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○"/>
            </a:pPr>
            <a:r>
              <a:rPr lang="en" sz="2700">
                <a:solidFill>
                  <a:schemeClr val="lt1"/>
                </a:solidFill>
              </a:rPr>
              <a:t>A multi-modal database system, with a specialty in graph databases</a:t>
            </a:r>
            <a:endParaRPr sz="2700">
              <a:solidFill>
                <a:schemeClr val="lt1"/>
              </a:solidFill>
            </a:endParaRPr>
          </a:p>
          <a:p>
            <a:pPr marL="914400" lvl="1" indent="-4000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○"/>
            </a:pPr>
            <a:r>
              <a:rPr lang="en" sz="2700">
                <a:solidFill>
                  <a:schemeClr val="lt1"/>
                </a:solidFill>
              </a:rPr>
              <a:t>It’s designed to be Fast, Scalable, and Flexible</a:t>
            </a:r>
            <a:endParaRPr sz="2700">
              <a:solidFill>
                <a:schemeClr val="lt1"/>
              </a:solidFill>
            </a:endParaRPr>
          </a:p>
          <a:p>
            <a:pPr marL="914400" lvl="1" indent="-4000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○"/>
            </a:pPr>
            <a:r>
              <a:rPr lang="en" sz="2700">
                <a:solidFill>
                  <a:schemeClr val="lt1"/>
                </a:solidFill>
              </a:rPr>
              <a:t>It includes a wide variety of features, at the cost of complex and sometimes buggy code</a:t>
            </a:r>
            <a:endParaRPr sz="2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6"/>
          <p:cNvSpPr txBox="1">
            <a:spLocks noGrp="1"/>
          </p:cNvSpPr>
          <p:nvPr>
            <p:ph type="title"/>
          </p:nvPr>
        </p:nvSpPr>
        <p:spPr>
          <a:xfrm>
            <a:off x="311700" y="1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 </a:t>
            </a:r>
            <a:endParaRPr dirty="0"/>
          </a:p>
        </p:txBody>
      </p:sp>
      <p:sp>
        <p:nvSpPr>
          <p:cNvPr id="323" name="Google Shape;323;p46"/>
          <p:cNvSpPr txBox="1">
            <a:spLocks noGrp="1"/>
          </p:cNvSpPr>
          <p:nvPr>
            <p:ph type="body" idx="1"/>
          </p:nvPr>
        </p:nvSpPr>
        <p:spPr>
          <a:xfrm>
            <a:off x="367700" y="1070850"/>
            <a:ext cx="8776200" cy="377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215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FFFFFF"/>
                </a:solidFill>
              </a:rPr>
              <a:t>Case Studies, White Paper, and Success Stories. (n.d.). Retrieved from https://</a:t>
            </a:r>
            <a:r>
              <a:rPr lang="en" sz="1400" dirty="0" err="1">
                <a:solidFill>
                  <a:srgbClr val="FFFFFF"/>
                </a:solidFill>
              </a:rPr>
              <a:t>orientdb.com</a:t>
            </a:r>
            <a:r>
              <a:rPr lang="en" sz="1400" dirty="0">
                <a:solidFill>
                  <a:srgbClr val="FFFFFF"/>
                </a:solidFill>
              </a:rPr>
              <a:t>/case-studies/</a:t>
            </a:r>
            <a:endParaRPr sz="1400" dirty="0">
              <a:solidFill>
                <a:srgbClr val="FFFFFF"/>
              </a:solidFill>
            </a:endParaRPr>
          </a:p>
          <a:p>
            <a:pPr marL="0" marR="2159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FFFFFF"/>
                </a:solidFill>
              </a:rPr>
              <a:t>Engines Ranking. (n.d.). Retrieved from https://</a:t>
            </a:r>
            <a:r>
              <a:rPr lang="en" sz="1400" dirty="0" err="1">
                <a:solidFill>
                  <a:srgbClr val="FFFFFF"/>
                </a:solidFill>
              </a:rPr>
              <a:t>db-engines.com</a:t>
            </a:r>
            <a:r>
              <a:rPr lang="en" sz="1400" dirty="0">
                <a:solidFill>
                  <a:srgbClr val="FFFFFF"/>
                </a:solidFill>
              </a:rPr>
              <a:t>/</a:t>
            </a:r>
            <a:r>
              <a:rPr lang="en" sz="1400" dirty="0" err="1">
                <a:solidFill>
                  <a:srgbClr val="FFFFFF"/>
                </a:solidFill>
              </a:rPr>
              <a:t>en</a:t>
            </a:r>
            <a:r>
              <a:rPr lang="en" sz="1400" dirty="0">
                <a:solidFill>
                  <a:srgbClr val="FFFFFF"/>
                </a:solidFill>
              </a:rPr>
              <a:t>/ranking/document store</a:t>
            </a:r>
            <a:endParaRPr sz="1400" dirty="0">
              <a:solidFill>
                <a:srgbClr val="FFFFFF"/>
              </a:solidFill>
            </a:endParaRPr>
          </a:p>
          <a:p>
            <a:pPr marL="0" marR="2159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FFFFFF"/>
                </a:solidFill>
              </a:rPr>
              <a:t>Graph Database: Multi-Model Database. (n.d.). Retrieved from https://</a:t>
            </a:r>
            <a:r>
              <a:rPr lang="en" sz="1400" dirty="0" err="1">
                <a:solidFill>
                  <a:srgbClr val="FFFFFF"/>
                </a:solidFill>
              </a:rPr>
              <a:t>orientdb.com</a:t>
            </a:r>
            <a:r>
              <a:rPr lang="en" sz="1400" dirty="0">
                <a:solidFill>
                  <a:srgbClr val="FFFFFF"/>
                </a:solidFill>
              </a:rPr>
              <a:t>/</a:t>
            </a:r>
            <a:endParaRPr sz="1400" dirty="0">
              <a:solidFill>
                <a:srgbClr val="FFFFFF"/>
              </a:solidFill>
            </a:endParaRPr>
          </a:p>
          <a:p>
            <a:pPr marL="0" marR="2159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FFFFFF"/>
                </a:solidFill>
              </a:rPr>
              <a:t>In the Cloud: </a:t>
            </a:r>
            <a:r>
              <a:rPr lang="en" sz="1400" dirty="0" err="1">
                <a:solidFill>
                  <a:srgbClr val="FFFFFF"/>
                </a:solidFill>
              </a:rPr>
              <a:t>OrientDB</a:t>
            </a:r>
            <a:r>
              <a:rPr lang="en" sz="1400" dirty="0">
                <a:solidFill>
                  <a:srgbClr val="FFFFFF"/>
                </a:solidFill>
              </a:rPr>
              <a:t> Community Edition. (n.d.). Retrieved from https://</a:t>
            </a:r>
            <a:r>
              <a:rPr lang="en" sz="1400" dirty="0" err="1">
                <a:solidFill>
                  <a:srgbClr val="FFFFFF"/>
                </a:solidFill>
              </a:rPr>
              <a:t>orientdb.org</a:t>
            </a:r>
            <a:r>
              <a:rPr lang="en" sz="1400" dirty="0">
                <a:solidFill>
                  <a:srgbClr val="FFFFFF"/>
                </a:solidFill>
              </a:rPr>
              <a:t>/cloud</a:t>
            </a:r>
            <a:endParaRPr sz="1400" dirty="0">
              <a:solidFill>
                <a:srgbClr val="FFFFFF"/>
              </a:solidFill>
            </a:endParaRPr>
          </a:p>
          <a:p>
            <a:pPr marL="0" marR="2159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</a:rPr>
              <a:t>Messina, A. (2018, August 1). Figure 2-OrientDB features (courtesy of Orient Technologies LTD) . Retrieved from http://</a:t>
            </a:r>
            <a:r>
              <a:rPr lang="en" sz="1400" dirty="0" err="1">
                <a:solidFill>
                  <a:srgbClr val="FFFFFF"/>
                </a:solidFill>
              </a:rPr>
              <a:t>www.researchgate.net</a:t>
            </a:r>
            <a:r>
              <a:rPr lang="en" sz="1400" dirty="0">
                <a:solidFill>
                  <a:srgbClr val="FFFFFF"/>
                </a:solidFill>
              </a:rPr>
              <a:t>/figure/OrientDB-features-courtesy-of-Orient-Technologies-LTD_fig2_303231614</a:t>
            </a:r>
            <a:endParaRPr sz="1400" dirty="0">
              <a:solidFill>
                <a:srgbClr val="FFFFFF"/>
              </a:solidFill>
            </a:endParaRPr>
          </a:p>
          <a:p>
            <a:pPr marL="0" marR="2159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FFFF"/>
                </a:solidFill>
              </a:rPr>
              <a:t>Retrieved</a:t>
            </a:r>
            <a:r>
              <a:rPr lang="en" sz="1400" dirty="0">
                <a:solidFill>
                  <a:srgbClr val="FFFFFF"/>
                </a:solidFill>
              </a:rPr>
              <a:t> </a:t>
            </a:r>
            <a:r>
              <a:rPr lang="en" sz="1400" dirty="0">
                <a:solidFill>
                  <a:schemeClr val="bg1"/>
                </a:solidFill>
              </a:rPr>
              <a:t>from </a:t>
            </a:r>
            <a:r>
              <a:rPr lang="en" sz="1400" dirty="0">
                <a:solidFill>
                  <a:schemeClr val="bg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https://stackoverflow.com/questions/39445325/is-there-any-reason-not-to-use-orientdb</a:t>
            </a:r>
            <a:endParaRPr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</a:rPr>
              <a:t>Retrieved</a:t>
            </a:r>
            <a:r>
              <a:rPr lang="en" sz="1400" dirty="0">
                <a:solidFill>
                  <a:schemeClr val="bg1"/>
                </a:solidFill>
              </a:rPr>
              <a:t> from </a:t>
            </a:r>
            <a:r>
              <a:rPr lang="en" sz="1400" dirty="0">
                <a:solidFill>
                  <a:schemeClr val="bg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https://www.quora.com/Is-there-any-reason-not-to-use-OrientDB-Is-there-any-reason-to-opt-for-MongoDB-or-Neo4j</a:t>
            </a:r>
            <a:endParaRPr sz="1400" dirty="0">
              <a:solidFill>
                <a:schemeClr val="bg1"/>
              </a:solidFill>
            </a:endParaRPr>
          </a:p>
          <a:p>
            <a:pPr marL="0" marR="215900" lvl="0" indent="0" algn="l" rtl="0">
              <a:spcBef>
                <a:spcPts val="500"/>
              </a:spcBef>
              <a:spcAft>
                <a:spcPts val="80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Retrieved from </a:t>
            </a:r>
            <a:r>
              <a:rPr lang="en" sz="1400" dirty="0">
                <a:solidFill>
                  <a:schemeClr val="bg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https://www.g2.com/products/orientdb/pricing</a:t>
            </a:r>
            <a:endParaRPr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7"/>
          <p:cNvSpPr txBox="1">
            <a:spLocks noGrp="1"/>
          </p:cNvSpPr>
          <p:nvPr>
            <p:ph type="title"/>
          </p:nvPr>
        </p:nvSpPr>
        <p:spPr>
          <a:xfrm>
            <a:off x="311700" y="1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29" name="Google Shape;329;p47"/>
          <p:cNvSpPr txBox="1">
            <a:spLocks noGrp="1"/>
          </p:cNvSpPr>
          <p:nvPr>
            <p:ph type="body" idx="1"/>
          </p:nvPr>
        </p:nvSpPr>
        <p:spPr>
          <a:xfrm>
            <a:off x="155850" y="2197350"/>
            <a:ext cx="8832300" cy="7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Orientdb | Version 3.0.29 | Demo</a:t>
            </a:r>
            <a:endParaRPr sz="240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1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41550" y="1070850"/>
            <a:ext cx="85206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OrientDB</a:t>
            </a:r>
            <a:endParaRPr sz="2100" b="1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An open source NoSQL database management system written in Java.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The first Multi-Model database, supporting graph, document, key/value, and object models</a:t>
            </a:r>
            <a:endParaRPr sz="21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But the relationship are managed as in graph databases with direct connections between records. </a:t>
            </a:r>
            <a:endParaRPr sz="19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It brings together the power of graphs and the flexibility of documents into one scalable high-performance operational database.</a:t>
            </a:r>
            <a:endParaRPr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subTitle" idx="1"/>
          </p:nvPr>
        </p:nvSpPr>
        <p:spPr>
          <a:xfrm>
            <a:off x="430500" y="948775"/>
            <a:ext cx="8535000" cy="386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2010</a:t>
            </a:r>
            <a:endParaRPr sz="1500"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Char char="●"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Originally authored by Luca Garulli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Char char="●"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Initial release this year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2012 - 2014</a:t>
            </a:r>
            <a:endParaRPr sz="1500"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Char char="●"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Storage engine was redeveloped by Andrey Lomakin 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2015</a:t>
            </a:r>
            <a:endParaRPr sz="1500"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Char char="●"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Has been covered by media outlets and is the winner of the 2015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Char char="●"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InfoWorld Bossie award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2017</a:t>
            </a:r>
            <a:endParaRPr sz="1500"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Char char="●"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The third most popular graph database according to the DB-Engines graph database ranking in September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2020</a:t>
            </a:r>
            <a:endParaRPr sz="1500"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Char char="●"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OrientDB 3.0 released in March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ctrTitle"/>
          </p:nvPr>
        </p:nvSpPr>
        <p:spPr>
          <a:xfrm>
            <a:off x="402600" y="-124925"/>
            <a:ext cx="8338800" cy="10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History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" name="Google Shape;86;p17"/>
          <p:cNvCxnSpPr/>
          <p:nvPr/>
        </p:nvCxnSpPr>
        <p:spPr>
          <a:xfrm rot="10800000" flipH="1">
            <a:off x="430500" y="860200"/>
            <a:ext cx="8280900" cy="13800"/>
          </a:xfrm>
          <a:prstGeom prst="straightConnector1">
            <a:avLst/>
          </a:prstGeom>
          <a:noFill/>
          <a:ln w="9525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1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Concepts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070850"/>
            <a:ext cx="85206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TRANSACTIONS</a:t>
            </a:r>
            <a:endParaRPr sz="2100" b="1"/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ACID Compliant</a:t>
            </a:r>
            <a:endParaRPr sz="2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CONSISTENCY</a:t>
            </a:r>
            <a:endParaRPr sz="2100" b="1"/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CAP Theorem</a:t>
            </a:r>
            <a:endParaRPr sz="2100"/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Favors strong consistency and availability</a:t>
            </a:r>
            <a:endParaRPr sz="2100"/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Allows the application to choose which consistency level it prefers. </a:t>
            </a:r>
            <a:endParaRPr sz="2100"/>
          </a:p>
          <a:p>
            <a:pPr marL="914400" lvl="1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Defaults to strong consistency Data is read solely from master nodes</a:t>
            </a:r>
            <a:endParaRPr sz="2100"/>
          </a:p>
          <a:p>
            <a:pPr marL="914400" lvl="1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Eventual consistency - when Data reading from replicas. </a:t>
            </a:r>
            <a:endParaRPr sz="2100"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750" y="1250274"/>
            <a:ext cx="2352600" cy="15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1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- Original Strategy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070850"/>
            <a:ext cx="8520600" cy="407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Original Strategy: Master - Slave </a:t>
            </a:r>
            <a:endParaRPr sz="2400" b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Single Master.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Master Propagates any state change to </a:t>
            </a:r>
            <a:br>
              <a:rPr lang="en" sz="2000"/>
            </a:br>
            <a:r>
              <a:rPr lang="en" sz="2000"/>
              <a:t>it replicas.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b="1"/>
              <a:t>Pros:</a:t>
            </a:r>
            <a:endParaRPr sz="2400" b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Strong Consistency.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b="1"/>
              <a:t>Cons:</a:t>
            </a:r>
            <a:endParaRPr sz="2400" b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Severe bottleneck in the system</a:t>
            </a:r>
            <a:endParaRPr sz="2400" b="1"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6816" y="1016625"/>
            <a:ext cx="3564059" cy="17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6825" y="2833142"/>
            <a:ext cx="3564050" cy="1634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1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- Current Strategy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311700" y="1070850"/>
            <a:ext cx="4223100" cy="384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New paradigm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Multi-Master Architecture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Hazelcast Role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Load Balancing Configurations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STICKY</a:t>
            </a:r>
            <a:endParaRPr/>
          </a:p>
          <a:p>
            <a:pPr marL="914400" lvl="1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700"/>
              <a:t>Strong Consistency, High Latency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ROUND_ROBIN_CONNECT</a:t>
            </a:r>
            <a:endParaRPr/>
          </a:p>
          <a:p>
            <a:pPr marL="914400" lvl="1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700"/>
              <a:t>Session Consistency</a:t>
            </a:r>
            <a:endParaRPr sz="1700"/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ROUND_ROBIN_REQUEST</a:t>
            </a:r>
            <a:endParaRPr/>
          </a:p>
          <a:p>
            <a:pPr marL="914400" lvl="1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700"/>
              <a:t>Eventual Consistency, Low Latency</a:t>
            </a:r>
            <a:endParaRPr sz="1700"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250" y="1070848"/>
            <a:ext cx="2267000" cy="1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663" y="2359950"/>
            <a:ext cx="4223223" cy="19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17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258300" y="1396750"/>
            <a:ext cx="4313700" cy="219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 b="1"/>
              <a:t>Partition methods </a:t>
            </a:r>
            <a:endParaRPr sz="170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Horizontal Partitioning</a:t>
            </a:r>
            <a:endParaRPr sz="200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Record Level Security</a:t>
            </a:r>
            <a:endParaRPr sz="2000"/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 b="1"/>
              <a:t>Replication methods</a:t>
            </a:r>
            <a:endParaRPr sz="2100" b="1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Multi Master Replication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16" name="Google Shape;116;p21"/>
          <p:cNvSpPr txBox="1"/>
          <p:nvPr/>
        </p:nvSpPr>
        <p:spPr>
          <a:xfrm>
            <a:off x="894250" y="3992425"/>
            <a:ext cx="40854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i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MAX(amount), COUNT(*), SUM(amount) FROM Client</a:t>
            </a:r>
            <a:endParaRPr sz="17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4544700" y="1396750"/>
            <a:ext cx="4455000" cy="11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en" sz="21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MapReduce  </a:t>
            </a:r>
            <a:endParaRPr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Char char="○"/>
            </a:pPr>
            <a:r>
              <a:rPr lang="en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OrientDB SQL</a:t>
            </a:r>
            <a:endParaRPr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Char char="○"/>
            </a:pPr>
            <a:r>
              <a:rPr lang="en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Supports Hadoop or Spark</a:t>
            </a:r>
            <a:endParaRPr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4514625" y="2541950"/>
            <a:ext cx="4425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en" sz="21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In-memory capability</a:t>
            </a:r>
            <a:endParaRPr sz="21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Char char="○"/>
            </a:pPr>
            <a:r>
              <a:rPr lang="en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Hybrid</a:t>
            </a:r>
            <a:endParaRPr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Char char="■"/>
            </a:pPr>
            <a:r>
              <a:rPr lang="en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Disk-oriented</a:t>
            </a:r>
            <a:endParaRPr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Char char="■"/>
            </a:pPr>
            <a:r>
              <a:rPr lang="en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memory</a:t>
            </a:r>
            <a:endParaRPr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1D7079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1544</Words>
  <Application>Microsoft Macintosh PowerPoint</Application>
  <PresentationFormat>On-screen Show (16:9)</PresentationFormat>
  <Paragraphs>310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Helvetica Neue</vt:lpstr>
      <vt:lpstr>Simple Light</vt:lpstr>
      <vt:lpstr>PowerPoint Presentation</vt:lpstr>
      <vt:lpstr>Overview</vt:lpstr>
      <vt:lpstr>Is it possible to have a database that is FAST, SCALABLE, FLEXIBLE all at the same time?</vt:lpstr>
      <vt:lpstr>Introduction</vt:lpstr>
      <vt:lpstr>History</vt:lpstr>
      <vt:lpstr>Key Concepts</vt:lpstr>
      <vt:lpstr>Architecture - Original Strategy</vt:lpstr>
      <vt:lpstr>Architecture - Current Strategy</vt:lpstr>
      <vt:lpstr>Features</vt:lpstr>
      <vt:lpstr>Features</vt:lpstr>
      <vt:lpstr>Specific Characteristics </vt:lpstr>
      <vt:lpstr>Specific Characteristics </vt:lpstr>
      <vt:lpstr>OrientDB Compared to Other Databases</vt:lpstr>
      <vt:lpstr>PowerPoint Presentation</vt:lpstr>
      <vt:lpstr>PowerPoint Presentation</vt:lpstr>
      <vt:lpstr>Competitive Advantages</vt:lpstr>
      <vt:lpstr>Drawbacks</vt:lpstr>
      <vt:lpstr>Use Cases</vt:lpstr>
      <vt:lpstr>NOT Use Cases </vt:lpstr>
      <vt:lpstr>Current Users</vt:lpstr>
      <vt:lpstr>Key Industries</vt:lpstr>
      <vt:lpstr>Key Customers</vt:lpstr>
      <vt:lpstr>Case Study 1: Wanda Group - 99Bill</vt:lpstr>
      <vt:lpstr>Case Study 1: Wanda Group - 99Bill</vt:lpstr>
      <vt:lpstr>Case Study 1: Wanda Group - 99Bill</vt:lpstr>
      <vt:lpstr>Case Study 2: BiG Consultancy</vt:lpstr>
      <vt:lpstr>Case Study 2: BiG Consultancy</vt:lpstr>
      <vt:lpstr>Case Study 2: BiG Consultancy</vt:lpstr>
      <vt:lpstr>Licensing and Pricing Models</vt:lpstr>
      <vt:lpstr>Cloud-based OrientDB</vt:lpstr>
      <vt:lpstr>OrientDB Cloud Pricing</vt:lpstr>
      <vt:lpstr>Market metrics</vt:lpstr>
      <vt:lpstr>Conclusion</vt:lpstr>
      <vt:lpstr>References 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Ellison, Rachel</cp:lastModifiedBy>
  <cp:revision>4</cp:revision>
  <dcterms:modified xsi:type="dcterms:W3CDTF">2020-04-25T03:00:11Z</dcterms:modified>
</cp:coreProperties>
</file>